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Kanit"/>
      <p:regular r:id="rId19"/>
      <p:bold r:id="rId20"/>
      <p:italic r:id="rId21"/>
      <p:boldItalic r:id="rId22"/>
    </p:embeddedFont>
    <p:embeddedFont>
      <p:font typeface="Mitr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nit-bold.fntdata"/><Relationship Id="rId11" Type="http://schemas.openxmlformats.org/officeDocument/2006/relationships/slide" Target="slides/slide6.xml"/><Relationship Id="rId22" Type="http://schemas.openxmlformats.org/officeDocument/2006/relationships/font" Target="fonts/Kanit-boldItalic.fntdata"/><Relationship Id="rId10" Type="http://schemas.openxmlformats.org/officeDocument/2006/relationships/slide" Target="slides/slide5.xml"/><Relationship Id="rId21" Type="http://schemas.openxmlformats.org/officeDocument/2006/relationships/font" Target="fonts/Kanit-italic.fntdata"/><Relationship Id="rId13" Type="http://schemas.openxmlformats.org/officeDocument/2006/relationships/slide" Target="slides/slide8.xml"/><Relationship Id="rId24" Type="http://schemas.openxmlformats.org/officeDocument/2006/relationships/font" Target="fonts/Mitr-bold.fntdata"/><Relationship Id="rId12" Type="http://schemas.openxmlformats.org/officeDocument/2006/relationships/slide" Target="slides/slide7.xml"/><Relationship Id="rId23" Type="http://schemas.openxmlformats.org/officeDocument/2006/relationships/font" Target="fonts/Mit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Kani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f5d0bf3bb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f5d0bf3bb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5124d635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5124d635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5124d635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f5124d635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5124d635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5124d635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124d635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124d635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f5124d635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f5124d635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f5124d635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f5124d635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f5124d635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f5124d635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f5124d635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f5124d635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5124d635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5124d635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5124d635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5124d635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5d0bf3b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5d0bf3b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itr"/>
              <a:buNone/>
              <a:defRPr>
                <a:latin typeface="Mitr"/>
                <a:ea typeface="Mitr"/>
                <a:cs typeface="Mitr"/>
                <a:sym typeface="Mitr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itr"/>
              <a:buChar char="●"/>
              <a:defRPr>
                <a:latin typeface="Mitr"/>
                <a:ea typeface="Mitr"/>
                <a:cs typeface="Mitr"/>
                <a:sym typeface="Mit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○"/>
              <a:defRPr>
                <a:latin typeface="Mitr"/>
                <a:ea typeface="Mitr"/>
                <a:cs typeface="Mitr"/>
                <a:sym typeface="Mit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■"/>
              <a:defRPr>
                <a:latin typeface="Mitr"/>
                <a:ea typeface="Mitr"/>
                <a:cs typeface="Mitr"/>
                <a:sym typeface="Mit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●"/>
              <a:defRPr>
                <a:latin typeface="Mitr"/>
                <a:ea typeface="Mitr"/>
                <a:cs typeface="Mitr"/>
                <a:sym typeface="Mit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○"/>
              <a:defRPr>
                <a:latin typeface="Mitr"/>
                <a:ea typeface="Mitr"/>
                <a:cs typeface="Mitr"/>
                <a:sym typeface="Mit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■"/>
              <a:defRPr>
                <a:latin typeface="Mitr"/>
                <a:ea typeface="Mitr"/>
                <a:cs typeface="Mitr"/>
                <a:sym typeface="Mit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●"/>
              <a:defRPr>
                <a:latin typeface="Mitr"/>
                <a:ea typeface="Mitr"/>
                <a:cs typeface="Mitr"/>
                <a:sym typeface="Mit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○"/>
              <a:defRPr>
                <a:latin typeface="Mitr"/>
                <a:ea typeface="Mitr"/>
                <a:cs typeface="Mitr"/>
                <a:sym typeface="Mit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itr"/>
              <a:buChar char="■"/>
              <a:defRPr>
                <a:latin typeface="Mitr"/>
                <a:ea typeface="Mitr"/>
                <a:cs typeface="Mitr"/>
                <a:sym typeface="Mitr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latin typeface="Mitr"/>
                <a:ea typeface="Mitr"/>
                <a:cs typeface="Mitr"/>
                <a:sym typeface="Mitr"/>
              </a:defRPr>
            </a:lvl1pPr>
            <a:lvl2pPr lvl="1">
              <a:buNone/>
              <a:defRPr>
                <a:latin typeface="Mitr"/>
                <a:ea typeface="Mitr"/>
                <a:cs typeface="Mitr"/>
                <a:sym typeface="Mitr"/>
              </a:defRPr>
            </a:lvl2pPr>
            <a:lvl3pPr lvl="2">
              <a:buNone/>
              <a:defRPr>
                <a:latin typeface="Mitr"/>
                <a:ea typeface="Mitr"/>
                <a:cs typeface="Mitr"/>
                <a:sym typeface="Mitr"/>
              </a:defRPr>
            </a:lvl3pPr>
            <a:lvl4pPr lvl="3">
              <a:buNone/>
              <a:defRPr>
                <a:latin typeface="Mitr"/>
                <a:ea typeface="Mitr"/>
                <a:cs typeface="Mitr"/>
                <a:sym typeface="Mitr"/>
              </a:defRPr>
            </a:lvl4pPr>
            <a:lvl5pPr lvl="4">
              <a:buNone/>
              <a:defRPr>
                <a:latin typeface="Mitr"/>
                <a:ea typeface="Mitr"/>
                <a:cs typeface="Mitr"/>
                <a:sym typeface="Mitr"/>
              </a:defRPr>
            </a:lvl5pPr>
            <a:lvl6pPr lvl="5">
              <a:buNone/>
              <a:defRPr>
                <a:latin typeface="Mitr"/>
                <a:ea typeface="Mitr"/>
                <a:cs typeface="Mitr"/>
                <a:sym typeface="Mitr"/>
              </a:defRPr>
            </a:lvl6pPr>
            <a:lvl7pPr lvl="6">
              <a:buNone/>
              <a:defRPr>
                <a:latin typeface="Mitr"/>
                <a:ea typeface="Mitr"/>
                <a:cs typeface="Mitr"/>
                <a:sym typeface="Mitr"/>
              </a:defRPr>
            </a:lvl7pPr>
            <a:lvl8pPr lvl="7">
              <a:buNone/>
              <a:defRPr>
                <a:latin typeface="Mitr"/>
                <a:ea typeface="Mitr"/>
                <a:cs typeface="Mitr"/>
                <a:sym typeface="Mitr"/>
              </a:defRPr>
            </a:lvl8pPr>
            <a:lvl9pPr lvl="8">
              <a:buNone/>
              <a:defRPr>
                <a:latin typeface="Mitr"/>
                <a:ea typeface="Mitr"/>
                <a:cs typeface="Mitr"/>
                <a:sym typeface="Mit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47075"/>
            <a:ext cx="8520600" cy="9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Kanit"/>
                <a:ea typeface="Kanit"/>
                <a:cs typeface="Kanit"/>
                <a:sym typeface="Kanit"/>
              </a:rPr>
              <a:t>My Idol Researcher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55" name="Google Shape;55;p13" title="a cat is sitting on a couch and typing on a laptop computer . (provided by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4775" y="2532900"/>
            <a:ext cx="2554450" cy="14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References :</a:t>
            </a:r>
            <a:endParaRPr sz="1800"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A design of FPGA framework for quantum computing simulation : Fundamental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http://cuir.car.chula.ac.th/handle/123456789/80133?src=%2Fbrowse%3Ftype%3Ddiscipline%26sort_by%3D2%26order%3DDESC%26rpp%3D20%26etal%3D-1%26value%3DComputer%2BScience%26offset%3D20%26brw_total%3D51%26brw_pos%3D23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A scalable shapelet discovery for time series classification : Fundamental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http://cuir.car.chula.ac.th/handle/123456789/63652?src=%2Fbrowse%3Ftype%3Ddiscipline%26sort_by%3D2%26order%3DDESC%26rpp%3D20%26etal%3D-1%26value%3DComputer%2BScience%26offset%3D20%26brw_total%3D51%26brw_pos%3D36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Fully automatic 3D facial cosmetic surgery simulation : Applied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http://cuir.car.chula.ac.th/handle/123456789/80130?src=%2Fbrowse%3Ftype%3Ddiscipline%26sort_by%3D2%26order%3DDESC%26rpp%3D20%26etal%3D-1%26value%3DComputer%2BScience%26offset%3D20%26brw_total%3D51%26brw_pos%3D38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Object detection in intelligent billing system for conveyor belt sushi restaurant : Applied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http://cuir.car.chula.ac.th/handle/123456789/80146?src=%2Fbrowse%3Ftype%3Ddiscipline%26sort_by%3D2%26order%3DDESC%26rpp%3D20%26etal%3D-1%26value%3DComputer%2BScience%26offset%3D20%26brw_total%3D51%26brw_pos%3D21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204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 have learned from the speaker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1412100" y="1056525"/>
            <a:ext cx="631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</a:t>
            </a:r>
            <a:r>
              <a:rPr lang="en-GB"/>
              <a:t>hat I have learned from the speaker </a:t>
            </a:r>
            <a:endParaRPr/>
          </a:p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1065600" y="1854925"/>
            <a:ext cx="7012800" cy="22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ความรู้ในสายคอมพิวเตอร์ จำเป็นต้องเรียนรู้สิ่งใหม่ ๆ อยู่เสมอ เนื่องจากมีเทคโนโลยีใหม่ ๆ เกิดขึ้นทุกวัน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เราไม่ควรเลือกหัวข้อวิจัยถ้าเราไม่มีความรู้และความสนใจในด้านนั้น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 title="a cartoon cat is sitting in a cardboard box . (provided by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7975" y="1687725"/>
            <a:ext cx="1768049" cy="176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</a:rPr>
              <a:t>Donald E. Knuth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Author : The Art of Computer Programming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Recipient : Turing Award, Algorithm Analysis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Recipient : National Medal of Science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Recipient : John von neumann medal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Recipient : Kyoto prize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8725" y="1261975"/>
            <a:ext cx="2538199" cy="253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chemeClr val="accent4"/>
                </a:solidFill>
              </a:rPr>
              <a:t>The Art of Computer Programming</a:t>
            </a:r>
            <a:endParaRPr i="1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Core algorithms and data structures; deep analysis that uncovers the elegant foundations of programming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050" y="1957075"/>
            <a:ext cx="3481900" cy="300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202" y="1571575"/>
            <a:ext cx="5378525" cy="3025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chemeClr val="accent4"/>
                </a:solidFill>
              </a:rPr>
              <a:t>Analysis of Algorithm</a:t>
            </a:r>
            <a:endParaRPr i="1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</a:rPr>
              <a:t>Literate Programming</a:t>
            </a:r>
            <a:r>
              <a:rPr lang="en-GB"/>
              <a:t> : Methodology that combine</a:t>
            </a:r>
            <a:r>
              <a:rPr lang="en-GB"/>
              <a:t> Code with Documentation 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951" y="1512063"/>
            <a:ext cx="5402600" cy="321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9400" y="2240900"/>
            <a:ext cx="1760750" cy="176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204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itr"/>
                <a:ea typeface="Mitr"/>
                <a:cs typeface="Mitr"/>
                <a:sym typeface="Mitr"/>
              </a:rPr>
              <a:t>What is Research?</a:t>
            </a:r>
            <a:endParaRPr>
              <a:latin typeface="Mitr"/>
              <a:ea typeface="Mitr"/>
              <a:cs typeface="Mitr"/>
              <a:sym typeface="Mit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itr"/>
                <a:ea typeface="Mitr"/>
                <a:cs typeface="Mitr"/>
                <a:sym typeface="Mitr"/>
              </a:rPr>
              <a:t>What is </a:t>
            </a:r>
            <a:r>
              <a:rPr lang="en-GB">
                <a:solidFill>
                  <a:schemeClr val="accent4"/>
                </a:solidFill>
                <a:latin typeface="Mitr"/>
                <a:ea typeface="Mitr"/>
                <a:cs typeface="Mitr"/>
                <a:sym typeface="Mitr"/>
              </a:rPr>
              <a:t>Research</a:t>
            </a:r>
            <a:r>
              <a:rPr lang="en-GB">
                <a:latin typeface="Mitr"/>
                <a:ea typeface="Mitr"/>
                <a:cs typeface="Mitr"/>
                <a:sym typeface="Mitr"/>
              </a:rPr>
              <a:t>?</a:t>
            </a:r>
            <a:endParaRPr>
              <a:latin typeface="Mitr"/>
              <a:ea typeface="Mitr"/>
              <a:cs typeface="Mitr"/>
              <a:sym typeface="Mitr"/>
            </a:endParaRPr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822275"/>
            <a:ext cx="8520600" cy="25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4"/>
                </a:solidFill>
                <a:latin typeface="Mitr"/>
                <a:ea typeface="Mitr"/>
                <a:cs typeface="Mitr"/>
                <a:sym typeface="Mitr"/>
              </a:rPr>
              <a:t>Research</a:t>
            </a:r>
            <a:r>
              <a:rPr lang="en-GB">
                <a:latin typeface="Mitr"/>
                <a:ea typeface="Mitr"/>
                <a:cs typeface="Mitr"/>
                <a:sym typeface="Mitr"/>
              </a:rPr>
              <a:t> is a systematic process used to deeply explore a specific topic or area. The goal is to either question existing ideas or discover something new that might be useful in the future.</a:t>
            </a:r>
            <a:endParaRPr>
              <a:latin typeface="Mitr"/>
              <a:ea typeface="Mitr"/>
              <a:cs typeface="Mitr"/>
              <a:sym typeface="Mit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Types of research</a:t>
            </a:r>
            <a:endParaRPr sz="2400"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63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Fundamental</a:t>
            </a:r>
            <a:r>
              <a:rPr lang="en-GB" sz="1600"/>
              <a:t> : </a:t>
            </a:r>
            <a:r>
              <a:rPr lang="en-GB" sz="1600">
                <a:solidFill>
                  <a:schemeClr val="dk1"/>
                </a:solidFill>
              </a:rPr>
              <a:t>aims to expand general knowledge and understanding without focusing on practical applications.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Applied</a:t>
            </a:r>
            <a:r>
              <a:rPr lang="en-GB" sz="1600"/>
              <a:t> : </a:t>
            </a:r>
            <a:r>
              <a:rPr lang="en-GB" sz="1600">
                <a:solidFill>
                  <a:schemeClr val="dk1"/>
                </a:solidFill>
              </a:rPr>
              <a:t>focuses on solving specific, practical problems using scientific methods.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accent4"/>
                </a:solidFill>
              </a:rPr>
              <a:t>Quantitative</a:t>
            </a:r>
            <a:r>
              <a:rPr lang="en-GB" sz="1600"/>
              <a:t> : </a:t>
            </a:r>
            <a:r>
              <a:rPr lang="en-GB" sz="1600">
                <a:solidFill>
                  <a:schemeClr val="dk1"/>
                </a:solidFill>
              </a:rPr>
              <a:t>research involves the collection and analysis of numerical data to identify patterns, relationships, or trends.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accent4"/>
                </a:solidFill>
              </a:rPr>
              <a:t>Qualitative</a:t>
            </a:r>
            <a:r>
              <a:rPr lang="en-GB" sz="1600"/>
              <a:t> : </a:t>
            </a:r>
            <a:r>
              <a:rPr lang="en-GB" sz="1600">
                <a:solidFill>
                  <a:schemeClr val="dk1"/>
                </a:solidFill>
              </a:rPr>
              <a:t>explores non-numerical data to understand experiences, behaviors, and social phenomena in depth.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551600"/>
            <a:ext cx="8520600" cy="20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 design of FPGA framework for quantum computing simulation : </a:t>
            </a:r>
            <a:r>
              <a:rPr lang="en-GB" sz="1400">
                <a:solidFill>
                  <a:schemeClr val="accent4"/>
                </a:solidFill>
              </a:rPr>
              <a:t>Fundamental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</a:rPr>
              <a:t>A scalable shapelet discovery for time series classification : </a:t>
            </a:r>
            <a:r>
              <a:rPr lang="en-GB" sz="1400">
                <a:solidFill>
                  <a:schemeClr val="accent4"/>
                </a:solidFill>
              </a:rPr>
              <a:t>Fundamental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Fully automatic 3D facial cosmetic surgery simulation : </a:t>
            </a:r>
            <a:r>
              <a:rPr lang="en-GB" sz="1400">
                <a:solidFill>
                  <a:schemeClr val="accent4"/>
                </a:solidFill>
              </a:rPr>
              <a:t>Applied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Object detection in intelligent billing system for conveyor belt sushi restaurant : </a:t>
            </a:r>
            <a:r>
              <a:rPr lang="en-GB" sz="1400">
                <a:solidFill>
                  <a:schemeClr val="accent4"/>
                </a:solidFill>
              </a:rPr>
              <a:t>Applied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Examples from theses @ Chula Computer Engineering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F0F0F0"/>
      </a:dk1>
      <a:lt1>
        <a:srgbClr val="115746"/>
      </a:lt1>
      <a:dk2>
        <a:srgbClr val="F0F0F0"/>
      </a:dk2>
      <a:lt2>
        <a:srgbClr val="CC4242"/>
      </a:lt2>
      <a:accent1>
        <a:srgbClr val="E9C46A"/>
      </a:accent1>
      <a:accent2>
        <a:srgbClr val="F4A261"/>
      </a:accent2>
      <a:accent3>
        <a:srgbClr val="E76F51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